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Override2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1" r:id="rId13"/>
    <p:sldId id="267" r:id="rId14"/>
    <p:sldId id="268" r:id="rId15"/>
    <p:sldId id="269" r:id="rId16"/>
    <p:sldId id="270" r:id="rId17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666A1E09-3110-45B1-A380-F00B141FC46A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</a:defRPr>
            </a:lvl1pPr>
          </a:lstStyle>
          <a:p>
            <a:pPr>
              <a:defRPr/>
            </a:pPr>
            <a:fld id="{356BAFC5-50A5-4ABA-BB68-CD64E791C43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075743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560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DD51DC-2339-4291-B05E-1099DB08D79C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56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064E288-CF11-4969-A9F4-A806557EA4B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662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5E00F7A-461F-46F2-9E98-5ED05E96A54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76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38C5F31-08B8-4DF9-8E97-25DE66B0732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96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03CE055-1CCF-449C-969F-30F17D2BC48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23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  <a:buFontTx/>
              <a:buNone/>
            </a:pPr>
            <a:endParaRPr lang="en-US" dirty="0" smtClean="0"/>
          </a:p>
        </p:txBody>
      </p:sp>
      <p:sp>
        <p:nvSpPr>
          <p:cNvPr id="297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62989C4-6520-416E-B8F9-AE29EE751E3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1747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 smtClean="0"/>
          </a:p>
        </p:txBody>
      </p:sp>
      <p:sp>
        <p:nvSpPr>
          <p:cNvPr id="307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C566B35A-CA3C-4C0E-8218-86CE99DC228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None/>
              <a:defRPr/>
            </a:pPr>
            <a:endParaRPr lang="en-US" dirty="0" smtClean="0"/>
          </a:p>
        </p:txBody>
      </p:sp>
      <p:sp>
        <p:nvSpPr>
          <p:cNvPr id="317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1BE11476-4689-4950-B7A9-6E476C201E9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11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379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/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32AF9BB-B144-4EE8-BCE8-2307FA927C70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513556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5127625"/>
            <a:ext cx="9144000" cy="46038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tIns="0" bIns="0" anchor="t"/>
          <a:lstStyle>
            <a:lvl1pPr algn="l">
              <a:defRPr sz="4700" b="1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79561C-5536-4893-A424-B93721581A8A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65F949-654B-4A8F-B433-0A9E706816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355457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FFCA2E-C4C1-431E-A21E-40BE34156E63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29DB6C-54CD-4C51-9073-48363621219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040907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invGray">
          <a:xfrm>
            <a:off x="6599238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ltGray">
          <a:xfrm>
            <a:off x="6648450" y="0"/>
            <a:ext cx="2514600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C1E214-EDA4-4C9F-84BC-AFDDF5660C63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013" y="6376988"/>
            <a:ext cx="3836987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D0CF58-F8C3-4BC9-963C-B5D493945E7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95002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90D2DD-A9A2-430B-83F2-80875B85C31D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407F337-6F9F-42B3-B528-BAFE6CC3A44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15035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 bwMode="ltGray">
          <a:xfrm>
            <a:off x="0" y="0"/>
            <a:ext cx="9144000" cy="26019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5" name="Rectangle 4"/>
          <p:cNvSpPr/>
          <p:nvPr/>
        </p:nvSpPr>
        <p:spPr bwMode="invGray">
          <a:xfrm>
            <a:off x="0" y="2601913"/>
            <a:ext cx="9144000" cy="46037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tIns="0" rIns="91440" bIns="0" anchor="b"/>
          <a:lstStyle>
            <a:lvl1pPr algn="l">
              <a:defRPr sz="4700" b="1" cap="none" baseline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00DFB3-C397-492A-922E-DAD7740C5C9B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67B8F2-F36B-47C6-BE56-11CA2F09590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0008539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247D008-3950-486F-8EE2-615C8823DBC0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626254-FD60-4D8F-8173-85FE67F45B4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88899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CFBFEB8-8360-4DFB-A0B0-383F8D499B47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298B78-1FBC-4F04-BD9A-1EA721503E8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82094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6E096E-24E4-4FED-AF02-3A72FAF55D6F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FC0DCC4-46CC-4B06-B2DF-BAC49AB99AF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5079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3D5D9A-9476-4096-8A29-8EBC34BFE99D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B66EE2-4C12-4A8B-805D-C70E85383A3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09575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14541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356630-B9ED-4E7C-8F73-A828E52AD8AC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624F25B-A8CC-418B-9BA7-1467075A91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40868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6" name="Rectangle 5"/>
          <p:cNvSpPr/>
          <p:nvPr/>
        </p:nvSpPr>
        <p:spPr bwMode="invGray">
          <a:xfrm>
            <a:off x="2855913" y="0"/>
            <a:ext cx="46037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>
          <a:xfrm>
            <a:off x="165100" y="1169988"/>
            <a:ext cx="2522538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BF459B0-0918-41B0-A406-B38D3C71DFBF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8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300" y="1169988"/>
            <a:ext cx="5194300" cy="201612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138" y="1169988"/>
            <a:ext cx="733425" cy="201612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FC68FF5-B26E-4566-B6DD-2B3E091434E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786688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6688"/>
            <a:ext cx="9144000" cy="4445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4000" cy="143351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0950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1029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774825"/>
            <a:ext cx="8229600" cy="46259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54864" tIns="9144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274638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8EBC4695-0D69-4288-87D6-8FBE40341175}" type="datetimeFigureOut">
              <a:rPr lang="en-US"/>
              <a:pPr>
                <a:defRPr/>
              </a:pPr>
              <a:t>7/22/2012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013" y="6477000"/>
            <a:ext cx="5508625" cy="274638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200" y="6477000"/>
            <a:ext cx="733425" cy="274638"/>
          </a:xfrm>
          <a:prstGeom prst="rect">
            <a:avLst/>
          </a:prstGeom>
        </p:spPr>
        <p:txBody>
          <a:bodyPr vert="horz" bIns="0" rtlCol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95000"/>
                  </a:schemeClr>
                </a:solidFill>
                <a:latin typeface="+mn-lt"/>
              </a:defRPr>
            </a:lvl1pPr>
            <a:extLst/>
          </a:lstStyle>
          <a:p>
            <a:pPr>
              <a:defRPr/>
            </a:pPr>
            <a:fld id="{C7B985C7-5B8F-40D0-85CF-A1D2917B794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2" r:id="rId2"/>
    <p:sldLayoutId id="2147483718" r:id="rId3"/>
    <p:sldLayoutId id="2147483713" r:id="rId4"/>
    <p:sldLayoutId id="2147483714" r:id="rId5"/>
    <p:sldLayoutId id="2147483715" r:id="rId6"/>
    <p:sldLayoutId id="2147483719" r:id="rId7"/>
    <p:sldLayoutId id="2147483720" r:id="rId8"/>
    <p:sldLayoutId id="2147483721" r:id="rId9"/>
    <p:sldLayoutId id="2147483716" r:id="rId10"/>
    <p:sldLayoutId id="2147483722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rgbClr val="FFC800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4500" b="1">
          <a:solidFill>
            <a:srgbClr val="FFC800"/>
          </a:solidFill>
          <a:latin typeface="Corbel" pitchFamily="34" charset="0"/>
        </a:defRPr>
      </a:lvl9pPr>
      <a:extLst/>
    </p:titleStyle>
    <p:bodyStyle>
      <a:lvl1pPr marL="438150" indent="-319088" algn="l" rtl="0" eaLnBrk="0" fontAlgn="base" hangingPunct="0">
        <a:spcBef>
          <a:spcPct val="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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0250" indent="-27305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SzPct val="90000"/>
        <a:buFont typeface="Wingdings" pitchFamily="2" charset="2"/>
        <a:buChar char="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5363" indent="-228600" algn="l" rtl="0" eaLnBrk="0" fontAlgn="base" hangingPunct="0">
        <a:spcBef>
          <a:spcPct val="20000"/>
        </a:spcBef>
        <a:spcAft>
          <a:spcPct val="0"/>
        </a:spcAft>
        <a:buClr>
          <a:srgbClr val="E66C7D"/>
        </a:buClr>
        <a:buFont typeface="Arial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025" indent="-182563" algn="l" rtl="0" eaLnBrk="0" fontAlgn="base" hangingPunct="0">
        <a:spcBef>
          <a:spcPct val="20000"/>
        </a:spcBef>
        <a:spcAft>
          <a:spcPct val="0"/>
        </a:spcAft>
        <a:buClr>
          <a:srgbClr val="6BB76D"/>
        </a:buClr>
        <a:buFont typeface="Arial" charset="0"/>
        <a:buChar char="▪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5575" indent="-182563" algn="l" rtl="0" eaLnBrk="0" fontAlgn="base" hangingPunct="0">
        <a:spcBef>
          <a:spcPct val="20000"/>
        </a:spcBef>
        <a:spcAft>
          <a:spcPct val="0"/>
        </a:spcAft>
        <a:buClr>
          <a:srgbClr val="E88651"/>
        </a:buClr>
        <a:buFont typeface="Wingdings 3" pitchFamily="18" charset="2"/>
        <a:buChar char=""/>
        <a:defRPr lang="en-US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pennrrtc.org/resources/view.php?tool_id=200" TargetMode="External"/><Relationship Id="rId2" Type="http://schemas.openxmlformats.org/officeDocument/2006/relationships/hyperlink" Target="http://www.wvadvocates.org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nrc-pad.org/component/option,com_frontpage/Itemid,1/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rgbClr val="FFFFFF"/>
            </a:gs>
            <a:gs pos="16000">
              <a:srgbClr val="1F1F1F"/>
            </a:gs>
            <a:gs pos="17999">
              <a:srgbClr val="FFFFFF"/>
            </a:gs>
            <a:gs pos="42000">
              <a:srgbClr val="636363"/>
            </a:gs>
            <a:gs pos="53000">
              <a:srgbClr val="CFCFCF"/>
            </a:gs>
            <a:gs pos="66000">
              <a:srgbClr val="CFCFCF"/>
            </a:gs>
            <a:gs pos="75999">
              <a:srgbClr val="1F1F1F"/>
            </a:gs>
            <a:gs pos="78999">
              <a:srgbClr val="FFFFFF"/>
            </a:gs>
            <a:gs pos="100000">
              <a:srgbClr val="7F7F7F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Psychiatric Advance Directives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8195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500188"/>
          </a:xfrm>
        </p:spPr>
        <p:txBody>
          <a:bodyPr/>
          <a:lstStyle/>
          <a:p>
            <a:pPr eaLnBrk="1" hangingPunct="1"/>
            <a:r>
              <a:rPr lang="en-US" sz="3200" dirty="0" smtClean="0"/>
              <a:t>Information For Family Members</a:t>
            </a:r>
          </a:p>
        </p:txBody>
      </p:sp>
      <p:sp>
        <p:nvSpPr>
          <p:cNvPr id="8196" name="TextBox 3"/>
          <p:cNvSpPr txBox="1">
            <a:spLocks noChangeArrowheads="1"/>
          </p:cNvSpPr>
          <p:nvPr/>
        </p:nvSpPr>
        <p:spPr bwMode="auto">
          <a:xfrm>
            <a:off x="152400" y="5334000"/>
            <a:ext cx="7543800" cy="12926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2400" b="1" dirty="0" smtClean="0">
                <a:solidFill>
                  <a:srgbClr val="FF0000"/>
                </a:solidFill>
              </a:rPr>
              <a:t>West Virginia Mental Health Planning Council</a:t>
            </a:r>
          </a:p>
          <a:p>
            <a:pPr algn="ctr" eaLnBrk="1" hangingPunct="1"/>
            <a:endParaRPr lang="en-US" b="1" dirty="0" smtClean="0">
              <a:solidFill>
                <a:srgbClr val="FF0000"/>
              </a:solidFill>
            </a:endParaRPr>
          </a:p>
          <a:p>
            <a:pPr eaLnBrk="1" hangingPunct="1"/>
            <a:r>
              <a:rPr lang="en-US" dirty="0" smtClean="0">
                <a:solidFill>
                  <a:srgbClr val="FF0000"/>
                </a:solidFill>
              </a:rPr>
              <a:t>This information was developed to raise awareness of Psychiatric Advance Directives.  It is not intended to provide legal or medical advice.</a:t>
            </a:r>
            <a:endParaRPr lang="en-US" dirty="0">
              <a:solidFill>
                <a:srgbClr val="FF0000"/>
              </a:solidFill>
            </a:endParaRPr>
          </a:p>
        </p:txBody>
      </p:sp>
      <p:pic>
        <p:nvPicPr>
          <p:cNvPr id="5" name="Picture 5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81641" y="5410200"/>
            <a:ext cx="1362359" cy="956222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Providers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Entities must provide education to their staff and their community on advance directives either directly or with other </a:t>
            </a:r>
            <a:r>
              <a:rPr lang="en-US" dirty="0" smtClean="0"/>
              <a:t>providers</a:t>
            </a:r>
          </a:p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Education must include education regarding:</a:t>
            </a:r>
          </a:p>
          <a:p>
            <a:pPr lvl="1" eaLnBrk="1" hangingPunct="1"/>
            <a:r>
              <a:rPr lang="en-US" dirty="0" smtClean="0"/>
              <a:t>Rights under state law to participate in decisions regarding their medical care</a:t>
            </a:r>
          </a:p>
          <a:p>
            <a:pPr lvl="1" eaLnBrk="1" hangingPunct="1"/>
            <a:r>
              <a:rPr lang="en-US" dirty="0" smtClean="0"/>
              <a:t>The facility’s policies regarding advance directives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Complaints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84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State Medicaid agencies are responsible for reviewing and responding to complaints regarding advance directives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  <a:p>
            <a:pPr eaLnBrk="1" hangingPunct="1"/>
            <a:r>
              <a:rPr lang="en-US" smtClean="0"/>
              <a:t>Penalties can include fines and / or removal as Medicaid / Medicare approved provider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mtClean="0"/>
              <a:t>What to do if directives are not being followed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Complaints may </a:t>
            </a:r>
            <a:r>
              <a:rPr lang="en-US" dirty="0" smtClean="0"/>
              <a:t>be filed with the agency that surveys and certifies Medicare and Medicaid </a:t>
            </a:r>
            <a:r>
              <a:rPr lang="en-US" dirty="0" smtClean="0"/>
              <a:t>providers</a:t>
            </a:r>
          </a:p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Providers and healthcare plans must inform consumers they have this right, and how to file a complaint</a:t>
            </a:r>
          </a:p>
          <a:p>
            <a:pPr eaLnBrk="1" hangingPunct="1"/>
            <a:endParaRPr lang="en-US" dirty="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Engaging your family member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Discuss the benefits of having a psychiatric advance directive </a:t>
            </a:r>
          </a:p>
          <a:p>
            <a:pPr eaLnBrk="1" hangingPunct="1"/>
            <a:r>
              <a:rPr lang="en-US" smtClean="0"/>
              <a:t>If they choose to develop a advance directive, suggest having it included in the treatment plan</a:t>
            </a:r>
          </a:p>
          <a:p>
            <a:pPr eaLnBrk="1" hangingPunct="1"/>
            <a:r>
              <a:rPr lang="en-US" smtClean="0"/>
              <a:t>Discuss rights to have a Psychiatric Advance Directive with them, and what can be done if it is not honored</a:t>
            </a:r>
          </a:p>
          <a:p>
            <a:pPr eaLnBrk="1" hangingPunct="1"/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Remember……..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dirty="0" smtClean="0"/>
              <a:t>You </a:t>
            </a:r>
            <a:r>
              <a:rPr lang="en-US" dirty="0" smtClean="0"/>
              <a:t>may </a:t>
            </a:r>
            <a:r>
              <a:rPr lang="en-US" u="sng" dirty="0" smtClean="0"/>
              <a:t>suggest </a:t>
            </a:r>
            <a:r>
              <a:rPr lang="en-US" dirty="0" smtClean="0"/>
              <a:t>an advance directive – it is up to the person with a mental illness to design and write such a document. </a:t>
            </a:r>
            <a:endParaRPr lang="en-US" sz="2400" dirty="0" smtClean="0"/>
          </a:p>
          <a:p>
            <a:pPr eaLnBrk="1" hangingPunct="1"/>
            <a:r>
              <a:rPr lang="en-US" dirty="0" smtClean="0"/>
              <a:t>Your Ideas on the content of an advance directive may be solicited – they should not be forced. </a:t>
            </a:r>
          </a:p>
          <a:p>
            <a:pPr eaLnBrk="1" hangingPunct="1"/>
            <a:r>
              <a:rPr lang="en-US" dirty="0" smtClean="0"/>
              <a:t>Any advance directive can be made null and void by the person who wrote it. </a:t>
            </a:r>
            <a:r>
              <a:rPr lang="en-US" dirty="0" smtClean="0"/>
              <a:t>Nullification </a:t>
            </a:r>
            <a:r>
              <a:rPr lang="en-US" dirty="0" smtClean="0"/>
              <a:t>does not need to be written.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Remember……..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2" indent="0" eaLnBrk="1" hangingPunct="1">
              <a:buNone/>
            </a:pPr>
            <a:endParaRPr lang="en-US" dirty="0" smtClean="0"/>
          </a:p>
          <a:p>
            <a:pPr marL="119062" indent="0" eaLnBrk="1" hangingPunct="1">
              <a:buNone/>
            </a:pPr>
            <a:endParaRPr lang="en-US" dirty="0"/>
          </a:p>
          <a:p>
            <a:pPr eaLnBrk="1" hangingPunct="1"/>
            <a:r>
              <a:rPr lang="en-US" dirty="0" smtClean="0"/>
              <a:t>Even </a:t>
            </a:r>
            <a:r>
              <a:rPr lang="en-US" dirty="0" smtClean="0"/>
              <a:t>when commitment proceedings are implemented, the content of an advance directive may be used to determine treatment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Resources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6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70000" lnSpcReduction="20000"/>
          </a:bodyPr>
          <a:lstStyle/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West Virginia Advocates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hlinkClick r:id="rId2"/>
              </a:rPr>
              <a:t>http://www.wvadvocates.org</a:t>
            </a:r>
            <a:endParaRPr lang="en-US" sz="2400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(800) 950-5250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400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WV Bureau of Senior Services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(877) 987-3646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sz="2400" b="1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Caring Connections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www.caringinfo.org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800/658-8898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400" b="1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ADVANCE SELF-ADVOCACY PLAN (ASAP)</a:t>
            </a:r>
            <a:endParaRPr lang="en-US" sz="2400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hlinkClick r:id="rId3"/>
              </a:rPr>
              <a:t>http://www.upennrrtc.org/resources/view.php?tool_id=200</a:t>
            </a:r>
            <a:endParaRPr lang="en-US" sz="2400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800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NATIONAL RESOURCE CENTER ON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b="1" dirty="0" smtClean="0"/>
              <a:t>PSYCHIATRIC ADVANCE DIRECTIVES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>
                <a:hlinkClick r:id="rId4"/>
              </a:rPr>
              <a:t>http://www.nrc-pad.org/component/option,com_frontpage/Itemid,1/</a:t>
            </a:r>
            <a:r>
              <a:rPr lang="en-US" sz="2400" dirty="0" smtClean="0"/>
              <a:t>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sz="2400" dirty="0" smtClean="0"/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 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r>
              <a:rPr lang="en-US" sz="2400" dirty="0" smtClean="0"/>
              <a:t>   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None/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FAMILY MEMBERS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r>
              <a:rPr lang="en-US" smtClean="0"/>
              <a:t>Psychiatric Advance Directives: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</a:t>
            </a:r>
          </a:p>
          <a:p>
            <a:pPr eaLnBrk="1" hangingPunct="1">
              <a:buFont typeface="Wingdings 2" pitchFamily="18" charset="2"/>
              <a:buNone/>
            </a:pPr>
            <a:r>
              <a:rPr lang="en-US" smtClean="0"/>
              <a:t>	Used to document a individual’s specific instructions or preferences regarding mental health treatment, in preparation for the possibility that the person may lose capacity to give or withhold informed consent to treatment during a crisis</a:t>
            </a:r>
          </a:p>
          <a:p>
            <a:pPr eaLnBrk="1" hangingPunct="1">
              <a:buFont typeface="Wingdings 2" pitchFamily="18" charset="2"/>
              <a:buNone/>
            </a:pPr>
            <a:endParaRPr lang="en-US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Why are Psychiatric Advance Directives Important?</a:t>
            </a:r>
            <a:endParaRPr lang="en-US" dirty="0">
              <a:solidFill>
                <a:schemeClr val="accent1">
                  <a:satMod val="150000"/>
                </a:schemeClr>
              </a:solidFill>
            </a:endParaRP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Engages </a:t>
            </a:r>
            <a:r>
              <a:rPr lang="en-US" dirty="0" smtClean="0"/>
              <a:t>your family member in her or his own </a:t>
            </a:r>
            <a:r>
              <a:rPr lang="en-US" dirty="0" smtClean="0"/>
              <a:t>treatment</a:t>
            </a:r>
          </a:p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Empowers your family member to make his or her own </a:t>
            </a:r>
            <a:r>
              <a:rPr lang="en-US" dirty="0" smtClean="0"/>
              <a:t>choices</a:t>
            </a:r>
          </a:p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May help avoid commitment procedures which can </a:t>
            </a:r>
            <a:r>
              <a:rPr lang="en-US" dirty="0" smtClean="0"/>
              <a:t>divide </a:t>
            </a:r>
            <a:r>
              <a:rPr lang="en-US" dirty="0" smtClean="0"/>
              <a:t>families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What are my family members options?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marL="438912" indent="-320040"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r>
              <a:rPr lang="en-US" dirty="0" smtClean="0"/>
              <a:t>Three options for developing a Psychiatric Advance </a:t>
            </a:r>
            <a:r>
              <a:rPr lang="en-US" dirty="0" smtClean="0"/>
              <a:t>Directive</a:t>
            </a:r>
          </a:p>
          <a:p>
            <a:pPr marL="438912" indent="-320040" algn="ctr" eaLnBrk="1" fontAlgn="auto" hangingPunct="1">
              <a:spcBef>
                <a:spcPts val="0"/>
              </a:spcBef>
              <a:spcAft>
                <a:spcPts val="0"/>
              </a:spcAft>
              <a:buFont typeface="Arial" charset="0"/>
              <a:buNone/>
              <a:defRPr/>
            </a:pPr>
            <a:endParaRPr lang="en-US" dirty="0" smtClean="0"/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Living Will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Medical Power of Attorney</a:t>
            </a:r>
          </a:p>
          <a:p>
            <a:pPr marL="514350" indent="-514350" eaLnBrk="1" fontAlgn="auto" hangingPunct="1">
              <a:spcBef>
                <a:spcPts val="0"/>
              </a:spcBef>
              <a:spcAft>
                <a:spcPts val="0"/>
              </a:spcAft>
              <a:buFont typeface="+mj-lt"/>
              <a:buAutoNum type="arabicPeriod"/>
              <a:defRPr/>
            </a:pPr>
            <a:r>
              <a:rPr lang="en-US" dirty="0" smtClean="0"/>
              <a:t>Combination of Living Will and Medical Power of Attorney</a:t>
            </a:r>
          </a:p>
          <a:p>
            <a:pPr marL="438912" indent="-320040" eaLnBrk="1" fontAlgn="auto" hangingPunct="1">
              <a:spcBef>
                <a:spcPts val="0"/>
              </a:spcBef>
              <a:spcAft>
                <a:spcPts val="0"/>
              </a:spcAft>
              <a:buFont typeface="Wingdings 2"/>
              <a:buChar char=""/>
              <a:defRPr/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What are your family member’s rights?</a:t>
            </a:r>
          </a:p>
        </p:txBody>
      </p:sp>
      <p:sp>
        <p:nvSpPr>
          <p:cNvPr id="1229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buFont typeface="Arial" charset="0"/>
              <a:buNone/>
            </a:pPr>
            <a:r>
              <a:rPr lang="en-US" b="1" smtClean="0"/>
              <a:t>State Rule 64-74-5</a:t>
            </a:r>
          </a:p>
          <a:p>
            <a:pPr eaLnBrk="1" hangingPunct="1">
              <a:buFont typeface="Arial" charset="0"/>
              <a:buNone/>
            </a:pPr>
            <a:r>
              <a:rPr lang="en-US" b="1" smtClean="0"/>
              <a:t>Advance Psychiatric Directive Right</a:t>
            </a:r>
          </a:p>
          <a:p>
            <a:pPr eaLnBrk="1" hangingPunct="1">
              <a:buFont typeface="Arial" charset="0"/>
              <a:buNone/>
            </a:pPr>
            <a:endParaRPr lang="en-US" b="1" smtClean="0"/>
          </a:p>
          <a:p>
            <a:pPr eaLnBrk="1" hangingPunct="1"/>
            <a:r>
              <a:rPr lang="en-US" smtClean="0"/>
              <a:t>The right to an advance psychiatric directive prepared at a time when the individual has not been adjudged to be incompetent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What are your family member’s rights?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The </a:t>
            </a:r>
            <a:r>
              <a:rPr lang="en-US" dirty="0" smtClean="0"/>
              <a:t>right to refuse to create an advance psychiatric </a:t>
            </a:r>
            <a:r>
              <a:rPr lang="en-US" dirty="0" smtClean="0"/>
              <a:t>directive</a:t>
            </a:r>
          </a:p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The right to have it entered into his or her clinical record at the behavioral health service at which he or she is receiving or may receive care or treatment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chemeClr val="accent1">
                    <a:satMod val="150000"/>
                  </a:schemeClr>
                </a:solidFill>
              </a:rPr>
              <a:t>Withdrawing a Directive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Any </a:t>
            </a:r>
            <a:r>
              <a:rPr lang="en-US" dirty="0" smtClean="0"/>
              <a:t>advance psychiatric directive written and signed by a consumer may be withdrawn at any time verbally or in writing by the </a:t>
            </a:r>
            <a:r>
              <a:rPr lang="en-US" dirty="0" smtClean="0"/>
              <a:t>consumer</a:t>
            </a:r>
          </a:p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Often referred as the “Ulysses effect”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 smtClean="0">
                <a:solidFill>
                  <a:schemeClr val="accent1">
                    <a:satMod val="150000"/>
                  </a:schemeClr>
                </a:solidFill>
              </a:rPr>
              <a:t>Things to consider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876800"/>
          </a:xfrm>
        </p:spPr>
        <p:txBody>
          <a:bodyPr/>
          <a:lstStyle/>
          <a:p>
            <a:pPr algn="ctr" eaLnBrk="1" hangingPunct="1">
              <a:buFont typeface="Arial" charset="0"/>
              <a:buNone/>
            </a:pPr>
            <a:r>
              <a:rPr lang="en-US" smtClean="0"/>
              <a:t>	</a:t>
            </a:r>
            <a:r>
              <a:rPr lang="en-US" u="sng" smtClean="0"/>
              <a:t>What should your family member consider in writing a psychiatric advance directive?</a:t>
            </a:r>
          </a:p>
          <a:p>
            <a:pPr eaLnBrk="1" hangingPunct="1"/>
            <a:r>
              <a:rPr lang="en-US" smtClean="0"/>
              <a:t>Find someone to help that he or she trusts</a:t>
            </a:r>
          </a:p>
          <a:p>
            <a:pPr eaLnBrk="1" hangingPunct="1"/>
            <a:r>
              <a:rPr lang="en-US" smtClean="0"/>
              <a:t>Discuss possibilities and choices with this individual</a:t>
            </a:r>
          </a:p>
          <a:p>
            <a:pPr eaLnBrk="1" hangingPunct="1"/>
            <a:r>
              <a:rPr lang="en-US" smtClean="0"/>
              <a:t>Get agreement with choices</a:t>
            </a:r>
          </a:p>
          <a:p>
            <a:pPr eaLnBrk="1" hangingPunct="1"/>
            <a:r>
              <a:rPr lang="en-US" smtClean="0"/>
              <a:t>Identify a person who will advocate for choices</a:t>
            </a:r>
          </a:p>
          <a:p>
            <a:pPr eaLnBrk="1" hangingPunct="1"/>
            <a:r>
              <a:rPr lang="en-US" smtClean="0"/>
              <a:t>Be specific about when the PAD should be used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mtClean="0">
                <a:solidFill>
                  <a:schemeClr val="accent1">
                    <a:satMod val="150000"/>
                  </a:schemeClr>
                </a:solidFill>
              </a:rPr>
              <a:t>Providers</a:t>
            </a:r>
          </a:p>
        </p:txBody>
      </p:sp>
      <p:sp>
        <p:nvSpPr>
          <p:cNvPr id="163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19062" indent="0" eaLnBrk="1" hangingPunct="1">
              <a:buNone/>
            </a:pPr>
            <a:endParaRPr lang="en-US" dirty="0" smtClean="0"/>
          </a:p>
          <a:p>
            <a:pPr eaLnBrk="1" hangingPunct="1"/>
            <a:r>
              <a:rPr lang="en-US" dirty="0" smtClean="0"/>
              <a:t>A </a:t>
            </a:r>
            <a:r>
              <a:rPr lang="en-US" dirty="0" smtClean="0"/>
              <a:t>consumer has the right to be informed by a </a:t>
            </a:r>
            <a:r>
              <a:rPr lang="en-US" b="1" dirty="0" smtClean="0"/>
              <a:t>behavioral health service </a:t>
            </a:r>
            <a:r>
              <a:rPr lang="en-US" dirty="0" smtClean="0"/>
              <a:t>of the availability and applicability of an advance psychiatric directive and to receive education and assistance from the behavioral health service in preparing such a document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ppt/theme/themeOverride2.xml><?xml version="1.0" encoding="utf-8"?>
<a:themeOverride xmlns:a="http://schemas.openxmlformats.org/drawingml/2006/main">
  <a:clrScheme name="Module">
    <a:dk1>
      <a:sysClr val="windowText" lastClr="000000"/>
    </a:dk1>
    <a:lt1>
      <a:sysClr val="window" lastClr="FFFFFF"/>
    </a:lt1>
    <a:dk2>
      <a:srgbClr val="5A6378"/>
    </a:dk2>
    <a:lt2>
      <a:srgbClr val="D4D4D6"/>
    </a:lt2>
    <a:accent1>
      <a:srgbClr val="F0AD00"/>
    </a:accent1>
    <a:accent2>
      <a:srgbClr val="60B5CC"/>
    </a:accent2>
    <a:accent3>
      <a:srgbClr val="E66C7D"/>
    </a:accent3>
    <a:accent4>
      <a:srgbClr val="6BB76D"/>
    </a:accent4>
    <a:accent5>
      <a:srgbClr val="E88651"/>
    </a:accent5>
    <a:accent6>
      <a:srgbClr val="C64847"/>
    </a:accent6>
    <a:hlink>
      <a:srgbClr val="168BBA"/>
    </a:hlink>
    <a:folHlink>
      <a:srgbClr val="68000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81</TotalTime>
  <Words>580</Words>
  <Application>Microsoft Office PowerPoint</Application>
  <PresentationFormat>On-screen Show (4:3)</PresentationFormat>
  <Paragraphs>104</Paragraphs>
  <Slides>16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3" baseType="lpstr">
      <vt:lpstr>Arial</vt:lpstr>
      <vt:lpstr>Corbel</vt:lpstr>
      <vt:lpstr>Wingdings 2</vt:lpstr>
      <vt:lpstr>Wingdings</vt:lpstr>
      <vt:lpstr>Wingdings 3</vt:lpstr>
      <vt:lpstr>Calibri</vt:lpstr>
      <vt:lpstr>Module</vt:lpstr>
      <vt:lpstr>Psychiatric Advance Directives</vt:lpstr>
      <vt:lpstr>FAMILY MEMBERS</vt:lpstr>
      <vt:lpstr>Why are Psychiatric Advance Directives Important?</vt:lpstr>
      <vt:lpstr>What are my family members options?</vt:lpstr>
      <vt:lpstr>What are your family member’s rights?</vt:lpstr>
      <vt:lpstr>What are your family member’s rights?</vt:lpstr>
      <vt:lpstr>Withdrawing a Directive</vt:lpstr>
      <vt:lpstr>Things to consider</vt:lpstr>
      <vt:lpstr>Providers</vt:lpstr>
      <vt:lpstr>Providers</vt:lpstr>
      <vt:lpstr>Complaints</vt:lpstr>
      <vt:lpstr>What to do if directives are not being followed</vt:lpstr>
      <vt:lpstr>Engaging your family member</vt:lpstr>
      <vt:lpstr>Remember……..</vt:lpstr>
      <vt:lpstr>Remember……..</vt:lpstr>
      <vt:lpstr>Resources</vt:lpstr>
    </vt:vector>
  </TitlesOfParts>
  <Company>West Virginia Mental Health Consumers' Association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Psychiatric Advance Directives</dc:title>
  <dc:creator>STEPPS Coordinator</dc:creator>
  <cp:lastModifiedBy>Ted</cp:lastModifiedBy>
  <cp:revision>7</cp:revision>
  <dcterms:created xsi:type="dcterms:W3CDTF">2009-07-08T18:42:14Z</dcterms:created>
  <dcterms:modified xsi:type="dcterms:W3CDTF">2012-07-22T19:13:29Z</dcterms:modified>
</cp:coreProperties>
</file>