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2" r:id="rId12"/>
    <p:sldId id="273" r:id="rId13"/>
    <p:sldId id="274" r:id="rId14"/>
    <p:sldId id="275" r:id="rId15"/>
    <p:sldId id="266" r:id="rId16"/>
    <p:sldId id="267" r:id="rId17"/>
    <p:sldId id="270" r:id="rId18"/>
    <p:sldId id="268" r:id="rId19"/>
    <p:sldId id="271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9BE855F-BC76-4CBC-9863-24591B16FEA9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9D1A42D-AAB4-4F94-96DC-667DA6BF0B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053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11D34F-5579-411F-ACB5-B2558D79FEA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641971-DACC-4CAF-A553-3B0196268FF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B48D8-9681-4ADD-A68D-C211A0B618D0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E0CFE5-7B05-4140-AA67-A706893DB29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E651B4-B112-4A08-B600-189549B72D4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C937AED-906B-4D9A-9103-F96004E99BB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87DD65-D7F0-4BC2-A442-5F7D8E11D86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endParaRPr 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63DE4B-2C94-4845-9636-AA863E798F9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CBB24F-85B1-491C-BD65-43E2096ED1F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ADB62A-6E36-4B9B-9B0C-2EC4930B156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endParaRPr lang="en-US" dirty="0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739D03-762C-4A2F-8547-46483FE5216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B1DC82-FFCE-46A7-B1E8-F2B27F361CD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BD7AF7-0055-495E-A968-C6E9CAB3F77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38AF9F-3424-4311-8E00-78278843A62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0A17FD8-1D15-4F90-85C9-2841EC87EC1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68145-4282-4E32-A449-44F88EE1478A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1C846-37FB-404B-8D98-5A0A3838D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406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A5BB0-2292-43B3-AE21-DE82B15B8477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EA138-FE3D-4E33-B5B7-942DFB57FF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15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DC41F-AAD8-453F-B38B-81B8366B3341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797DB-7351-4960-A7F6-55D998157A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459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3146-75D0-4068-945F-A16A1B6AAAFD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4BF82-4516-4AA8-A4EA-BFB59B565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357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A753D-9CF2-4212-BD4E-F143FF3CA1C2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13FCF-062B-44CC-9D7B-3EB9578F1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3799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B2B44-D41A-4DF0-8E78-C4B7067145B4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39C1A-E7DE-44F9-93D1-BD8FEC941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129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A6A74-240D-413A-9515-B1C3FD8CA405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53CF4-168F-4895-942B-B3442758FD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250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7440A-3ADB-45A3-9D08-100F34AA2E54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554D0-ED29-4DF0-AC85-161337FC05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457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BBB52-D544-4997-AD73-23D9ABA0752B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9A14E-05F8-44D4-AC05-76D154E65D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06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0E5A8-76CB-48CB-A989-3A0BF49B85CA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5C899-5706-41B2-966A-0B8EAE49CE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21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519BE-3840-4872-965A-9FA41F1F5114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C5D64-E97A-42A1-9FE0-93EAD3EB1B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4283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0456CD6F-EB09-4AE8-A3AC-4374218E3A01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6E54E71F-B66F-4724-8B88-2F6E2405C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2" r:id="rId2"/>
    <p:sldLayoutId id="2147483718" r:id="rId3"/>
    <p:sldLayoutId id="2147483713" r:id="rId4"/>
    <p:sldLayoutId id="2147483714" r:id="rId5"/>
    <p:sldLayoutId id="2147483715" r:id="rId6"/>
    <p:sldLayoutId id="2147483719" r:id="rId7"/>
    <p:sldLayoutId id="2147483720" r:id="rId8"/>
    <p:sldLayoutId id="2147483721" r:id="rId9"/>
    <p:sldLayoutId id="2147483716" r:id="rId10"/>
    <p:sldLayoutId id="214748372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pennrrtc.org/resources/view.php?tool_id=20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6000">
              <a:srgbClr val="1F1F1F"/>
            </a:gs>
            <a:gs pos="17999">
              <a:srgbClr val="FFFFFF"/>
            </a:gs>
            <a:gs pos="42000">
              <a:srgbClr val="636363"/>
            </a:gs>
            <a:gs pos="53000">
              <a:srgbClr val="CFCFCF"/>
            </a:gs>
            <a:gs pos="66000">
              <a:srgbClr val="CFCFCF"/>
            </a:gs>
            <a:gs pos="75999">
              <a:srgbClr val="1F1F1F"/>
            </a:gs>
            <a:gs pos="78999">
              <a:srgbClr val="FFFFFF"/>
            </a:gs>
            <a:gs pos="100000">
              <a:srgbClr val="7F7F7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Psychiatric Advance Directives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500188"/>
          </a:xfrm>
        </p:spPr>
        <p:txBody>
          <a:bodyPr/>
          <a:lstStyle/>
          <a:p>
            <a:pPr eaLnBrk="1" hangingPunct="1"/>
            <a:r>
              <a:rPr lang="en-US" sz="3200" dirty="0" smtClean="0"/>
              <a:t>Information For Consumers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1641" y="5410200"/>
            <a:ext cx="1362359" cy="956222"/>
          </a:xfrm>
          <a:prstGeom prst="rect">
            <a:avLst/>
          </a:prstGeom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152400" y="5334000"/>
            <a:ext cx="7543800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rgbClr val="FF0000"/>
                </a:solidFill>
              </a:rPr>
              <a:t>West Virginia Mental Health Planning Council</a:t>
            </a:r>
          </a:p>
          <a:p>
            <a:pPr algn="ctr" eaLnBrk="1" hangingPunct="1"/>
            <a:endParaRPr lang="en-US" b="1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This information was developed to raise awareness of Psychiatric Advance Directives.  It is not intended to provide legal or medical advice.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Rights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To be informed of your right to create a psychiatric advance directive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Remember you have the right to revoke your advance directive </a:t>
            </a:r>
            <a:r>
              <a:rPr lang="en-US" sz="2800" dirty="0" smtClean="0"/>
              <a:t>verbally or in writing at </a:t>
            </a:r>
            <a:r>
              <a:rPr lang="en-US" sz="2800" dirty="0" smtClean="0"/>
              <a:t>any time </a:t>
            </a:r>
            <a:r>
              <a:rPr lang="en-US" sz="2800" dirty="0" smtClean="0"/>
              <a:t>you </a:t>
            </a:r>
            <a:r>
              <a:rPr lang="en-US" sz="2800" dirty="0" smtClean="0"/>
              <a:t>choose not to follow it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The treatment you prefer in crisis maybe different than your usual treatment that keeps you well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Community Education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dirty="0" smtClean="0"/>
              <a:t>	</a:t>
            </a:r>
            <a:r>
              <a:rPr lang="en-US" dirty="0" smtClean="0"/>
              <a:t>Written materials must be available in healthcare settings.  They do not need to be identical, but the must:</a:t>
            </a:r>
          </a:p>
          <a:p>
            <a:pPr eaLnBrk="1" hangingPunct="1"/>
            <a:r>
              <a:rPr lang="en-US" dirty="0" smtClean="0"/>
              <a:t>Define </a:t>
            </a:r>
            <a:r>
              <a:rPr lang="en-US" dirty="0" smtClean="0"/>
              <a:t>a advance directive</a:t>
            </a:r>
          </a:p>
          <a:p>
            <a:pPr eaLnBrk="1" hangingPunct="1"/>
            <a:r>
              <a:rPr lang="en-US" dirty="0" smtClean="0"/>
              <a:t>Emphasize </a:t>
            </a:r>
            <a:r>
              <a:rPr lang="en-US" dirty="0" smtClean="0"/>
              <a:t>the advance directive </a:t>
            </a:r>
            <a:r>
              <a:rPr lang="en-US" dirty="0" smtClean="0"/>
              <a:t>is designed for </a:t>
            </a:r>
            <a:r>
              <a:rPr lang="en-US" dirty="0" smtClean="0"/>
              <a:t>individuals </a:t>
            </a:r>
            <a:r>
              <a:rPr lang="en-US" dirty="0" smtClean="0"/>
              <a:t>to exercise self direction over healthcare</a:t>
            </a:r>
          </a:p>
          <a:p>
            <a:pPr eaLnBrk="1" hangingPunct="1"/>
            <a:r>
              <a:rPr lang="en-US" dirty="0" smtClean="0"/>
              <a:t>Describe applicable state law </a:t>
            </a:r>
            <a:r>
              <a:rPr lang="en-US" dirty="0" smtClean="0"/>
              <a:t>regarding </a:t>
            </a:r>
            <a:r>
              <a:rPr lang="en-US" dirty="0" smtClean="0"/>
              <a:t>advance directives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Community Education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All information distributed must be </a:t>
            </a:r>
            <a:r>
              <a:rPr lang="en-US" dirty="0" smtClean="0"/>
              <a:t>current</a:t>
            </a:r>
          </a:p>
          <a:p>
            <a:pPr marL="119062" indent="0" eaLnBrk="1" hangingPunct="1">
              <a:buNone/>
            </a:pPr>
            <a:endParaRPr lang="en-US" dirty="0" smtClean="0"/>
          </a:p>
          <a:p>
            <a:pPr lvl="1" eaLnBrk="1" hangingPunct="1"/>
            <a:r>
              <a:rPr lang="en-US" sz="3200" dirty="0" smtClean="0"/>
              <a:t>Must include state law revisions within 90 days of effective date of the revision </a:t>
            </a:r>
          </a:p>
          <a:p>
            <a:pPr lvl="1" eaLnBrk="1" hangingPunct="1"/>
            <a:r>
              <a:rPr lang="en-US" sz="3200" dirty="0" smtClean="0"/>
              <a:t>Providers may contract with other entities to provide the </a:t>
            </a:r>
            <a:r>
              <a:rPr lang="en-US" sz="3200" dirty="0" smtClean="0"/>
              <a:t>information.  The </a:t>
            </a:r>
            <a:r>
              <a:rPr lang="en-US" sz="3200" dirty="0" smtClean="0"/>
              <a:t>provider is legally responsible for ensuring education occurs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When Information on AD Policies Must Be Provided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9062" indent="0" eaLnBrk="1" hangingPunct="1">
              <a:buNone/>
            </a:pPr>
            <a:endParaRPr lang="en-US" sz="4000" dirty="0" smtClean="0"/>
          </a:p>
          <a:p>
            <a:pPr eaLnBrk="1" hangingPunct="1"/>
            <a:r>
              <a:rPr lang="en-US" sz="4000" dirty="0" smtClean="0"/>
              <a:t>At </a:t>
            </a:r>
            <a:r>
              <a:rPr lang="en-US" sz="4000" dirty="0" smtClean="0"/>
              <a:t>time of </a:t>
            </a:r>
            <a:r>
              <a:rPr lang="en-US" sz="4000" dirty="0" smtClean="0"/>
              <a:t>admission</a:t>
            </a:r>
            <a:endParaRPr lang="en-US" sz="4000" dirty="0" smtClean="0"/>
          </a:p>
          <a:p>
            <a:pPr eaLnBrk="1" hangingPunct="1"/>
            <a:r>
              <a:rPr lang="en-US" sz="4000" dirty="0" smtClean="0"/>
              <a:t>Upon enrollment in a healthcare </a:t>
            </a:r>
            <a:r>
              <a:rPr lang="en-US" sz="4000" dirty="0" smtClean="0"/>
              <a:t>plan</a:t>
            </a:r>
            <a:endParaRPr lang="en-US" sz="4000" dirty="0" smtClean="0"/>
          </a:p>
          <a:p>
            <a:pPr eaLnBrk="1" hangingPunct="1"/>
            <a:r>
              <a:rPr lang="en-US" sz="4000" dirty="0" smtClean="0"/>
              <a:t>Before receiving </a:t>
            </a:r>
            <a:r>
              <a:rPr lang="en-US" sz="4000" dirty="0" smtClean="0"/>
              <a:t>care</a:t>
            </a:r>
            <a:endParaRPr lang="en-US" sz="4000" dirty="0" smtClean="0"/>
          </a:p>
          <a:p>
            <a:pPr eaLnBrk="1" hangingPunct="1"/>
            <a:r>
              <a:rPr lang="en-US" sz="4000" dirty="0" smtClean="0"/>
              <a:t>When initially receiving care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Family receipt of Advance Directive Information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Providers may </a:t>
            </a:r>
            <a:r>
              <a:rPr lang="en-US" dirty="0" smtClean="0"/>
              <a:t>share advance directive with others when</a:t>
            </a:r>
            <a:r>
              <a:rPr lang="en-US" dirty="0" smtClean="0"/>
              <a:t>:</a:t>
            </a:r>
          </a:p>
          <a:p>
            <a:pPr lvl="1" eaLnBrk="1" hangingPunct="1"/>
            <a:r>
              <a:rPr lang="en-US" dirty="0" smtClean="0"/>
              <a:t>The consumer is incapacitated and unable to </a:t>
            </a:r>
            <a:r>
              <a:rPr lang="en-US" dirty="0" smtClean="0"/>
              <a:t>receive or provide </a:t>
            </a:r>
            <a:r>
              <a:rPr lang="en-US" dirty="0" smtClean="0"/>
              <a:t>information due to a mental disorder or a incapacitating condition, or if the consumer is unable to articulate whether or not they have a advance directive</a:t>
            </a:r>
          </a:p>
          <a:p>
            <a:pPr lvl="1" eaLnBrk="1" hangingPunct="1"/>
            <a:r>
              <a:rPr lang="en-US" b="1" u="sng" dirty="0" smtClean="0"/>
              <a:t>The information must be given to the consumer once they are no longer incapacitated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Rights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dirty="0" smtClean="0"/>
              <a:t>Providers must honor your psychiatric advance directive unless</a:t>
            </a:r>
            <a:r>
              <a:rPr lang="en-US" dirty="0" smtClean="0"/>
              <a:t>:</a:t>
            </a:r>
          </a:p>
          <a:p>
            <a:pPr eaLnBrk="1" hangingPunct="1">
              <a:buFont typeface="Arial" charset="0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 It is withdrawn verbally or in writing by you</a:t>
            </a:r>
          </a:p>
          <a:p>
            <a:pPr eaLnBrk="1" hangingPunct="1"/>
            <a:r>
              <a:rPr lang="en-US" dirty="0" smtClean="0"/>
              <a:t>The provider does not have the resources to provide the treatment</a:t>
            </a:r>
          </a:p>
          <a:p>
            <a:pPr eaLnBrk="1" hangingPunct="1"/>
            <a:r>
              <a:rPr lang="en-US" dirty="0" smtClean="0"/>
              <a:t>A provider believes that the directive would </a:t>
            </a:r>
            <a:r>
              <a:rPr lang="en-US" b="1" dirty="0" smtClean="0"/>
              <a:t>endanger </a:t>
            </a:r>
            <a:r>
              <a:rPr lang="en-US" dirty="0" smtClean="0"/>
              <a:t>your </a:t>
            </a:r>
            <a:r>
              <a:rPr lang="en-US" b="1" dirty="0" smtClean="0"/>
              <a:t>life</a:t>
            </a:r>
            <a:r>
              <a:rPr lang="en-US" dirty="0" smtClean="0"/>
              <a:t> or be dangerous to others</a:t>
            </a: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Rights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dirty="0" smtClean="0"/>
              <a:t>If a provider does not honor your psychiatric advance directive they must</a:t>
            </a:r>
            <a:r>
              <a:rPr lang="en-US" dirty="0" smtClean="0"/>
              <a:t>:</a:t>
            </a:r>
          </a:p>
          <a:p>
            <a:pPr algn="ctr" eaLnBrk="1" hangingPunct="1">
              <a:buFont typeface="Arial" charset="0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Tell you the </a:t>
            </a:r>
            <a:r>
              <a:rPr lang="en-US" b="1" dirty="0" smtClean="0"/>
              <a:t>reason for not honoring </a:t>
            </a:r>
            <a:r>
              <a:rPr lang="en-US" dirty="0" smtClean="0"/>
              <a:t>your advance psychiatric </a:t>
            </a:r>
            <a:r>
              <a:rPr lang="en-US" dirty="0" smtClean="0"/>
              <a:t>directive</a:t>
            </a:r>
          </a:p>
          <a:p>
            <a:pPr marL="119062" indent="0" eaLnBrk="1" hangingPunct="1">
              <a:buNone/>
            </a:pPr>
            <a:endParaRPr lang="en-US" dirty="0" smtClean="0"/>
          </a:p>
          <a:p>
            <a:pPr lvl="1" eaLnBrk="1" hangingPunct="1"/>
            <a:r>
              <a:rPr lang="en-US" dirty="0" smtClean="0"/>
              <a:t>It must be due to lack of resources, or because the provider feels your preferences would endanger your life </a:t>
            </a:r>
            <a:r>
              <a:rPr lang="en-US" dirty="0" smtClean="0"/>
              <a:t>or the lives of others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What to do if directives are not being followed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Complaints can be filed with the agency that surveys and certifies Medicare and Medicaid </a:t>
            </a:r>
            <a:r>
              <a:rPr lang="en-US" dirty="0" smtClean="0"/>
              <a:t>providers</a:t>
            </a:r>
          </a:p>
          <a:p>
            <a:pPr marL="119062" indent="0"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Providers and healthcare plans must inform consumers they have this right, and how to file a complaint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Legal Document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dirty="0" smtClean="0"/>
              <a:t>Making it a legal </a:t>
            </a:r>
            <a:r>
              <a:rPr lang="en-US" dirty="0" smtClean="0"/>
              <a:t>document</a:t>
            </a:r>
          </a:p>
          <a:p>
            <a:pPr algn="ctr" eaLnBrk="1" hangingPunct="1">
              <a:buFont typeface="Arial" charset="0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WV Living Will form and/or Power of Attorney form can be used, but </a:t>
            </a:r>
            <a:r>
              <a:rPr lang="en-US" dirty="0" smtClean="0"/>
              <a:t>that is not necessary</a:t>
            </a:r>
          </a:p>
          <a:p>
            <a:pPr marL="119062" indent="0"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The document must be signed </a:t>
            </a:r>
            <a:r>
              <a:rPr lang="en-US" dirty="0" smtClean="0"/>
              <a:t>with two witness in front of a </a:t>
            </a:r>
            <a:r>
              <a:rPr lang="en-US" dirty="0" smtClean="0"/>
              <a:t>Notary Public</a:t>
            </a:r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Resources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/>
              <a:t>WV Bureau of Senior Services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/>
              <a:t>(877) 987-3646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sz="2400" b="1" dirty="0" smtClean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b="1" dirty="0" smtClean="0"/>
              <a:t>Caring Connections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/>
              <a:t>www.caringinfo.org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/>
              <a:t>800/658-8898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400" b="1" dirty="0" smtClean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b="1" dirty="0" smtClean="0"/>
              <a:t>ADVANCE SELF-ADVOCACY PLAN (ASAP)</a:t>
            </a:r>
            <a:endParaRPr lang="en-US" sz="2400" dirty="0" smtClean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>
                <a:hlinkClick r:id="rId2"/>
              </a:rPr>
              <a:t>http://www.upennrrtc.org/resources/view.php?tool_id=200</a:t>
            </a:r>
            <a:endParaRPr lang="en-US" sz="2400" dirty="0" smtClean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400" dirty="0" smtClean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b="1" dirty="0" smtClean="0"/>
              <a:t>NATIONAL RESOURCE CENTER ON 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b="1" dirty="0" smtClean="0"/>
              <a:t>PSYCHIATRIC ADVANCE DIRECTIVES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/>
              <a:t>http://www.nrc-pad.org/component/option,com_frontpage/Itemid,1/   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What is it?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Psychiatric Advance Directives: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Used to document </a:t>
            </a:r>
            <a:r>
              <a:rPr lang="en-US" dirty="0" smtClean="0"/>
              <a:t>an individual’s </a:t>
            </a:r>
            <a:r>
              <a:rPr lang="en-US" dirty="0" smtClean="0"/>
              <a:t>specific instructions or preferences regarding mental health treatment, in preparation for the possibility that the person may lose capacity to give or withhold informed consent to treatment during a crisis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What can I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438912" indent="-320040"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dirty="0" smtClean="0"/>
              <a:t>Three options for developing a Psychiatric Advance </a:t>
            </a:r>
            <a:r>
              <a:rPr lang="en-US" dirty="0" smtClean="0"/>
              <a:t>Directive</a:t>
            </a:r>
          </a:p>
          <a:p>
            <a:pPr marL="438912" indent="-320040"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dirty="0" smtClean="0"/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Living Will</a:t>
            </a:r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Medical Power of Attorney</a:t>
            </a:r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Combination of Living Will and Medical Power of Attorney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Living Will</a:t>
            </a:r>
            <a:br>
              <a:rPr lang="en-US" dirty="0" smtClean="0"/>
            </a:br>
            <a:endParaRPr lang="en-US" dirty="0" smtClean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lvl="1" indent="0" eaLnBrk="1" hangingPunct="1">
              <a:buNone/>
            </a:pPr>
            <a:endParaRPr lang="en-US" sz="4000" dirty="0" smtClean="0"/>
          </a:p>
          <a:p>
            <a:pPr marL="914400" lvl="1" indent="-514350" eaLnBrk="1" hangingPunct="1"/>
            <a:r>
              <a:rPr lang="en-US" sz="4000" dirty="0" smtClean="0"/>
              <a:t>States </a:t>
            </a:r>
            <a:r>
              <a:rPr lang="en-US" sz="4000" dirty="0" smtClean="0"/>
              <a:t>your wishes about medical care in the event that you can no longer make your own </a:t>
            </a:r>
            <a:r>
              <a:rPr lang="en-US" sz="4000" dirty="0" smtClean="0"/>
              <a:t>decisions</a:t>
            </a: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Medical Power of Attorney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lvl="1" indent="0" eaLnBrk="1" hangingPunct="1">
              <a:buNone/>
            </a:pPr>
            <a:endParaRPr lang="en-US" sz="4000" dirty="0" smtClean="0"/>
          </a:p>
          <a:p>
            <a:pPr marL="914400" lvl="1" indent="-514350" eaLnBrk="1" hangingPunct="1"/>
            <a:r>
              <a:rPr lang="en-US" sz="4000" dirty="0" smtClean="0"/>
              <a:t>Lets </a:t>
            </a:r>
            <a:r>
              <a:rPr lang="en-US" sz="4000" dirty="0" smtClean="0"/>
              <a:t>you name someone to make decisions about your medical </a:t>
            </a:r>
            <a:r>
              <a:rPr lang="en-US" sz="4000" dirty="0" smtClean="0"/>
              <a:t>care</a:t>
            </a:r>
            <a:endParaRPr lang="en-US" sz="4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Benefits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Self direction over care</a:t>
            </a:r>
          </a:p>
          <a:p>
            <a:pPr eaLnBrk="1" hangingPunct="1"/>
            <a:r>
              <a:rPr lang="en-US" sz="4000" dirty="0" smtClean="0"/>
              <a:t>Decreases chance of involuntary treatment</a:t>
            </a:r>
          </a:p>
          <a:p>
            <a:pPr eaLnBrk="1" hangingPunct="1"/>
            <a:r>
              <a:rPr lang="en-US" sz="4000" dirty="0" smtClean="0"/>
              <a:t>Choose your own continuum of </a:t>
            </a:r>
            <a:r>
              <a:rPr lang="en-US" sz="4000" dirty="0" smtClean="0"/>
              <a:t>care, </a:t>
            </a:r>
            <a:r>
              <a:rPr lang="en-US" sz="4000" dirty="0" smtClean="0"/>
              <a:t>listing what you need and don’t need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Consider…..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dirty="0" smtClean="0"/>
              <a:t>	</a:t>
            </a:r>
            <a:r>
              <a:rPr lang="en-US" sz="4000" u="sng" dirty="0" smtClean="0"/>
              <a:t>What should you consider in writing your psychiatric advance directive?</a:t>
            </a:r>
          </a:p>
          <a:p>
            <a:pPr eaLnBrk="1" hangingPunct="1"/>
            <a:r>
              <a:rPr lang="en-US" dirty="0" smtClean="0"/>
              <a:t>Find someone to help that you trust</a:t>
            </a:r>
          </a:p>
          <a:p>
            <a:pPr eaLnBrk="1" hangingPunct="1"/>
            <a:r>
              <a:rPr lang="en-US" dirty="0" smtClean="0"/>
              <a:t>Discuss your choices with this individual</a:t>
            </a:r>
          </a:p>
          <a:p>
            <a:pPr eaLnBrk="1" hangingPunct="1"/>
            <a:r>
              <a:rPr lang="en-US" dirty="0" smtClean="0"/>
              <a:t>Make sure they agree with your choices</a:t>
            </a:r>
          </a:p>
          <a:p>
            <a:pPr eaLnBrk="1" hangingPunct="1"/>
            <a:r>
              <a:rPr lang="en-US" dirty="0" smtClean="0"/>
              <a:t>Make sure they will advocate for your choices</a:t>
            </a:r>
          </a:p>
          <a:p>
            <a:pPr eaLnBrk="1" hangingPunct="1"/>
            <a:r>
              <a:rPr lang="en-US" dirty="0" smtClean="0"/>
              <a:t>Be specific about when the PAD should be used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Consider…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Opportunity to be specific regarding care</a:t>
            </a:r>
          </a:p>
          <a:p>
            <a:pPr eaLnBrk="1" hangingPunct="1"/>
            <a:r>
              <a:rPr lang="en-US" smtClean="0"/>
              <a:t>Review your psychiatric advance directive with someone on a regular basis…sometimes your preferences may change!</a:t>
            </a:r>
          </a:p>
          <a:p>
            <a:pPr eaLnBrk="1" hangingPunct="1"/>
            <a:r>
              <a:rPr lang="en-US" smtClean="0"/>
              <a:t>Describe what has happened in the past and why you chose your preferences</a:t>
            </a:r>
          </a:p>
          <a:p>
            <a:pPr eaLnBrk="1" hangingPunct="1"/>
            <a:r>
              <a:rPr lang="en-US" smtClean="0"/>
              <a:t>Use clear language…instead of  “I prefer not to” state “I do not want”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Be Clear 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Your advance directive can include a power of attorney and written instructions, however be clear about when power of attorney takes over and </a:t>
            </a:r>
            <a:r>
              <a:rPr lang="en-US" sz="4000" dirty="0" smtClean="0"/>
              <a:t>when the power of attorney must follow </a:t>
            </a:r>
            <a:r>
              <a:rPr lang="en-US" sz="4000" dirty="0" smtClean="0"/>
              <a:t>written instructions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26</TotalTime>
  <Words>598</Words>
  <Application>Microsoft Office PowerPoint</Application>
  <PresentationFormat>On-screen Show (4:3)</PresentationFormat>
  <Paragraphs>116</Paragraphs>
  <Slides>19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Corbel</vt:lpstr>
      <vt:lpstr>Wingdings 2</vt:lpstr>
      <vt:lpstr>Wingdings</vt:lpstr>
      <vt:lpstr>Wingdings 3</vt:lpstr>
      <vt:lpstr>Calibri</vt:lpstr>
      <vt:lpstr>Module</vt:lpstr>
      <vt:lpstr>Psychiatric Advance Directives</vt:lpstr>
      <vt:lpstr>What is it?</vt:lpstr>
      <vt:lpstr>What can I do?</vt:lpstr>
      <vt:lpstr>Living Will </vt:lpstr>
      <vt:lpstr>Medical Power of Attorney</vt:lpstr>
      <vt:lpstr>Benefits</vt:lpstr>
      <vt:lpstr>Consider…..</vt:lpstr>
      <vt:lpstr>Consider…</vt:lpstr>
      <vt:lpstr>Be Clear </vt:lpstr>
      <vt:lpstr>Rights</vt:lpstr>
      <vt:lpstr>Community Education</vt:lpstr>
      <vt:lpstr>Community Education</vt:lpstr>
      <vt:lpstr>When Information on AD Policies Must Be Provided</vt:lpstr>
      <vt:lpstr>Family receipt of Advance Directive Information</vt:lpstr>
      <vt:lpstr>Rights</vt:lpstr>
      <vt:lpstr>Rights</vt:lpstr>
      <vt:lpstr>What to do if directives are not being followed</vt:lpstr>
      <vt:lpstr>Legal Document</vt:lpstr>
      <vt:lpstr>Resources</vt:lpstr>
    </vt:vector>
  </TitlesOfParts>
  <Company>West Virginia Mental Health Consumers' Association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Psychiatric Advance Directives</dc:title>
  <dc:creator>STEPPS Coordinator</dc:creator>
  <cp:lastModifiedBy>Ted</cp:lastModifiedBy>
  <cp:revision>8</cp:revision>
  <dcterms:created xsi:type="dcterms:W3CDTF">2009-07-08T18:47:31Z</dcterms:created>
  <dcterms:modified xsi:type="dcterms:W3CDTF">2012-07-22T19:07:37Z</dcterms:modified>
</cp:coreProperties>
</file>